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sldIdLst>
    <p:sldId id="257" r:id="rId5"/>
    <p:sldId id="283" r:id="rId6"/>
    <p:sldId id="291" r:id="rId7"/>
    <p:sldId id="293" r:id="rId8"/>
    <p:sldId id="294" r:id="rId9"/>
    <p:sldId id="303" r:id="rId10"/>
    <p:sldId id="304" r:id="rId11"/>
    <p:sldId id="297" r:id="rId12"/>
    <p:sldId id="295" r:id="rId13"/>
    <p:sldId id="298" r:id="rId14"/>
    <p:sldId id="296" r:id="rId15"/>
    <p:sldId id="300" r:id="rId16"/>
    <p:sldId id="302" r:id="rId17"/>
    <p:sldId id="280" r:id="rId18"/>
    <p:sldId id="306" r:id="rId19"/>
    <p:sldId id="307" r:id="rId20"/>
    <p:sldId id="308" r:id="rId21"/>
    <p:sldId id="30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2FB5D-B924-BAA7-B257-041ACADE0760}" v="313" dt="2023-02-05T05:30:25.182"/>
    <p1510:client id="{4DBB7D33-C687-962D-0224-AF9E27A6CF8F}" v="1266" dt="2023-02-10T21:34:37.155"/>
    <p1510:client id="{68A79DB4-2661-3EEE-47EC-721E7A83B48F}" v="34" dt="2023-02-10T08:34:18.433"/>
    <p1510:client id="{7D7ECCF3-D872-42ED-8A83-105DCD978975}" v="188" dt="2023-02-07T01:38:31.065"/>
    <p1510:client id="{7E8569D3-5BB6-6E3E-CEE6-0B31DA3715B6}" v="405" dt="2023-02-10T22:21:49.437"/>
    <p1510:client id="{808A6E39-D014-C293-8998-41C58386FAB6}" v="7" dt="2023-02-06T06:01:02.228"/>
    <p1510:client id="{841C71A3-F529-5779-1EE5-4014C9CB8459}" v="248" dt="2023-02-05T07:21:07.544"/>
    <p1510:client id="{C9FD70D9-4741-19E4-6B7F-B948A9FAC0CF}" v="335" dt="2023-02-06T02:13:29.822"/>
    <p1510:client id="{F7B0A3FA-9639-00A0-D1D5-E74CDE85EEE4}" v="837" dt="2023-02-10T08:31:45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0"/>
  </p:normalViewPr>
  <p:slideViewPr>
    <p:cSldViewPr snapToGrid="0" snapToObjects="1">
      <p:cViewPr varScale="1">
        <p:scale>
          <a:sx n="80" d="100"/>
          <a:sy n="80" d="100"/>
        </p:scale>
        <p:origin x="16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1239E-4A68-4561-A78F-35D3980FCF64}" type="doc">
      <dgm:prSet loTypeId="urn:microsoft.com/office/officeart/2005/8/layout/vList5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DDD4753-7908-414D-9F76-A1C1F550A70C}">
      <dgm:prSet/>
      <dgm:spPr/>
      <dgm:t>
        <a:bodyPr/>
        <a:lstStyle/>
        <a:p>
          <a:r>
            <a:rPr lang="en-US" b="1" dirty="0"/>
            <a:t>Databases:</a:t>
          </a:r>
          <a:endParaRPr lang="en-US" dirty="0"/>
        </a:p>
      </dgm:t>
    </dgm:pt>
    <dgm:pt modelId="{B5BBE8C1-FEA1-4951-94BD-051FABE88AC3}" type="parTrans" cxnId="{C55D4DCB-6B6F-4C02-8698-383C8811EAC7}">
      <dgm:prSet/>
      <dgm:spPr/>
      <dgm:t>
        <a:bodyPr/>
        <a:lstStyle/>
        <a:p>
          <a:endParaRPr lang="en-US"/>
        </a:p>
      </dgm:t>
    </dgm:pt>
    <dgm:pt modelId="{7ACCB42C-D1CF-428B-9257-DE08E6D65CD3}" type="sibTrans" cxnId="{C55D4DCB-6B6F-4C02-8698-383C8811EAC7}">
      <dgm:prSet/>
      <dgm:spPr/>
      <dgm:t>
        <a:bodyPr/>
        <a:lstStyle/>
        <a:p>
          <a:endParaRPr lang="en-US"/>
        </a:p>
      </dgm:t>
    </dgm:pt>
    <dgm:pt modelId="{281F1A46-E33B-4473-B331-79E433DD5789}">
      <dgm:prSet/>
      <dgm:spPr/>
      <dgm:t>
        <a:bodyPr/>
        <a:lstStyle/>
        <a:p>
          <a:r>
            <a:rPr lang="en-US" dirty="0"/>
            <a:t>UNICEF HIV </a:t>
          </a:r>
        </a:p>
      </dgm:t>
    </dgm:pt>
    <dgm:pt modelId="{240EC159-58BC-42C7-B4A3-F1944B9AFB9F}" type="parTrans" cxnId="{F11C3909-EC06-4191-A166-B9071EAC05BE}">
      <dgm:prSet/>
      <dgm:spPr/>
      <dgm:t>
        <a:bodyPr/>
        <a:lstStyle/>
        <a:p>
          <a:endParaRPr lang="en-US"/>
        </a:p>
      </dgm:t>
    </dgm:pt>
    <dgm:pt modelId="{B7ED3B65-92B9-41A8-9813-990823F03259}" type="sibTrans" cxnId="{F11C3909-EC06-4191-A166-B9071EAC05BE}">
      <dgm:prSet/>
      <dgm:spPr/>
      <dgm:t>
        <a:bodyPr/>
        <a:lstStyle/>
        <a:p>
          <a:endParaRPr lang="en-US"/>
        </a:p>
      </dgm:t>
    </dgm:pt>
    <dgm:pt modelId="{B6EAB826-8CC6-46C1-A7B6-1122AEDB0A5D}">
      <dgm:prSet/>
      <dgm:spPr/>
      <dgm:t>
        <a:bodyPr/>
        <a:lstStyle/>
        <a:p>
          <a:r>
            <a:rPr lang="en-US" dirty="0"/>
            <a:t>UN Data, and UNAIDS</a:t>
          </a:r>
        </a:p>
      </dgm:t>
    </dgm:pt>
    <dgm:pt modelId="{426295D9-3E7E-4119-8F9B-61CB1435AE2C}" type="parTrans" cxnId="{0AABD0F3-CB73-4131-9053-2AD03B9BF05E}">
      <dgm:prSet/>
      <dgm:spPr/>
      <dgm:t>
        <a:bodyPr/>
        <a:lstStyle/>
        <a:p>
          <a:endParaRPr lang="en-US"/>
        </a:p>
      </dgm:t>
    </dgm:pt>
    <dgm:pt modelId="{A264AFDA-23D3-434E-8C4A-56C41065082D}" type="sibTrans" cxnId="{0AABD0F3-CB73-4131-9053-2AD03B9BF05E}">
      <dgm:prSet/>
      <dgm:spPr/>
      <dgm:t>
        <a:bodyPr/>
        <a:lstStyle/>
        <a:p>
          <a:endParaRPr lang="en-US"/>
        </a:p>
      </dgm:t>
    </dgm:pt>
    <dgm:pt modelId="{DDE5C73F-8D46-4916-8D24-1FB342D975FC}">
      <dgm:prSet/>
      <dgm:spPr/>
      <dgm:t>
        <a:bodyPr/>
        <a:lstStyle/>
        <a:p>
          <a:r>
            <a:rPr lang="en-US" dirty="0"/>
            <a:t>World Bank Data </a:t>
          </a:r>
        </a:p>
      </dgm:t>
    </dgm:pt>
    <dgm:pt modelId="{400B5937-63E8-4835-A69C-014347508210}" type="parTrans" cxnId="{9ECA7AD2-0CFB-4E66-B93F-8E77E13242E0}">
      <dgm:prSet/>
      <dgm:spPr/>
      <dgm:t>
        <a:bodyPr/>
        <a:lstStyle/>
        <a:p>
          <a:endParaRPr lang="en-US"/>
        </a:p>
      </dgm:t>
    </dgm:pt>
    <dgm:pt modelId="{495AE4D5-A906-4AF3-9005-D04C6FA85418}" type="sibTrans" cxnId="{9ECA7AD2-0CFB-4E66-B93F-8E77E13242E0}">
      <dgm:prSet/>
      <dgm:spPr/>
      <dgm:t>
        <a:bodyPr/>
        <a:lstStyle/>
        <a:p>
          <a:endParaRPr lang="en-US"/>
        </a:p>
      </dgm:t>
    </dgm:pt>
    <dgm:pt modelId="{09618A59-CA9F-4FF5-9658-A965D74989EE}">
      <dgm:prSet/>
      <dgm:spPr/>
      <dgm:t>
        <a:bodyPr/>
        <a:lstStyle/>
        <a:p>
          <a:r>
            <a:rPr lang="en-US" dirty="0"/>
            <a:t>WHO-HIV</a:t>
          </a:r>
        </a:p>
      </dgm:t>
    </dgm:pt>
    <dgm:pt modelId="{1A8FC828-6F69-4A87-B3A3-C40CD94E8510}" type="parTrans" cxnId="{B0BB454E-021A-4195-9A5A-851F25A147E2}">
      <dgm:prSet/>
      <dgm:spPr/>
      <dgm:t>
        <a:bodyPr/>
        <a:lstStyle/>
        <a:p>
          <a:endParaRPr lang="en-US"/>
        </a:p>
      </dgm:t>
    </dgm:pt>
    <dgm:pt modelId="{DC0E3945-E8E2-406C-8C7A-E6A8BF249A41}" type="sibTrans" cxnId="{B0BB454E-021A-4195-9A5A-851F25A147E2}">
      <dgm:prSet/>
      <dgm:spPr/>
      <dgm:t>
        <a:bodyPr/>
        <a:lstStyle/>
        <a:p>
          <a:endParaRPr lang="en-US"/>
        </a:p>
      </dgm:t>
    </dgm:pt>
    <dgm:pt modelId="{2DB974AD-04A4-41E8-9210-C1B01D2FA731}">
      <dgm:prSet/>
      <dgm:spPr/>
      <dgm:t>
        <a:bodyPr/>
        <a:lstStyle/>
        <a:p>
          <a:r>
            <a:rPr lang="en-US" dirty="0" err="1"/>
            <a:t>Technnical</a:t>
          </a:r>
          <a:r>
            <a:rPr lang="en-US" dirty="0"/>
            <a:t> Tools :</a:t>
          </a:r>
        </a:p>
      </dgm:t>
    </dgm:pt>
    <dgm:pt modelId="{76F6CBFE-4714-4005-8FDF-DB2B600B53E1}" type="parTrans" cxnId="{D67441E7-B9D5-4B6C-A0E4-56832CC252D5}">
      <dgm:prSet/>
      <dgm:spPr/>
      <dgm:t>
        <a:bodyPr/>
        <a:lstStyle/>
        <a:p>
          <a:endParaRPr lang="en-US"/>
        </a:p>
      </dgm:t>
    </dgm:pt>
    <dgm:pt modelId="{6638BD06-493F-4285-BAE4-3AF97ED8F9C5}" type="sibTrans" cxnId="{D67441E7-B9D5-4B6C-A0E4-56832CC252D5}">
      <dgm:prSet/>
      <dgm:spPr/>
      <dgm:t>
        <a:bodyPr/>
        <a:lstStyle/>
        <a:p>
          <a:endParaRPr lang="en-US"/>
        </a:p>
      </dgm:t>
    </dgm:pt>
    <dgm:pt modelId="{C618886C-328F-496F-B8A7-4FB472A9061C}">
      <dgm:prSet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MY SQL</a:t>
          </a:r>
          <a:r>
            <a:rPr lang="en-US" dirty="0"/>
            <a:t> </a:t>
          </a:r>
        </a:p>
      </dgm:t>
    </dgm:pt>
    <dgm:pt modelId="{1338B056-D4B3-412E-8344-5445217898E8}" type="parTrans" cxnId="{CF6987F4-ED88-4A48-8259-5CCC51F20BCF}">
      <dgm:prSet/>
      <dgm:spPr/>
      <dgm:t>
        <a:bodyPr/>
        <a:lstStyle/>
        <a:p>
          <a:endParaRPr lang="en-US"/>
        </a:p>
      </dgm:t>
    </dgm:pt>
    <dgm:pt modelId="{933488C3-2FB8-4383-93A1-0EB415B3095A}" type="sibTrans" cxnId="{CF6987F4-ED88-4A48-8259-5CCC51F20BCF}">
      <dgm:prSet/>
      <dgm:spPr/>
      <dgm:t>
        <a:bodyPr/>
        <a:lstStyle/>
        <a:p>
          <a:endParaRPr lang="en-US"/>
        </a:p>
      </dgm:t>
    </dgm:pt>
    <dgm:pt modelId="{38636637-D6DB-4FE1-8348-75F8529E9635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EXCEL</a:t>
          </a:r>
          <a:endParaRPr lang="en-US" dirty="0"/>
        </a:p>
      </dgm:t>
    </dgm:pt>
    <dgm:pt modelId="{79341D44-BBA0-4BD3-B4B0-8B96ED9DBABD}" type="parTrans" cxnId="{62D52C2E-B093-4A06-A3F9-DD4D29CFB85A}">
      <dgm:prSet/>
      <dgm:spPr/>
      <dgm:t>
        <a:bodyPr/>
        <a:lstStyle/>
        <a:p>
          <a:endParaRPr lang="en-US"/>
        </a:p>
      </dgm:t>
    </dgm:pt>
    <dgm:pt modelId="{B588CE8E-F5AD-47A3-B813-4264B69F3367}" type="sibTrans" cxnId="{62D52C2E-B093-4A06-A3F9-DD4D29CFB85A}">
      <dgm:prSet/>
      <dgm:spPr/>
      <dgm:t>
        <a:bodyPr/>
        <a:lstStyle/>
        <a:p>
          <a:endParaRPr lang="en-US"/>
        </a:p>
      </dgm:t>
    </dgm:pt>
    <dgm:pt modelId="{916ABCEA-665E-4875-93E6-CE2B7BE8C1DB}" type="pres">
      <dgm:prSet presAssocID="{FE91239E-4A68-4561-A78F-35D3980FCF64}" presName="Name0" presStyleCnt="0">
        <dgm:presLayoutVars>
          <dgm:dir/>
          <dgm:animLvl val="lvl"/>
          <dgm:resizeHandles val="exact"/>
        </dgm:presLayoutVars>
      </dgm:prSet>
      <dgm:spPr/>
    </dgm:pt>
    <dgm:pt modelId="{FE911587-4305-48B7-ACED-B72B78E6A639}" type="pres">
      <dgm:prSet presAssocID="{8DDD4753-7908-414D-9F76-A1C1F550A70C}" presName="linNode" presStyleCnt="0"/>
      <dgm:spPr/>
    </dgm:pt>
    <dgm:pt modelId="{DC4CB549-4B48-4B6C-B50A-4A1DEEBF6998}" type="pres">
      <dgm:prSet presAssocID="{8DDD4753-7908-414D-9F76-A1C1F550A70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5F761DC-E0EA-40D9-94A2-5F3E99FEEFEC}" type="pres">
      <dgm:prSet presAssocID="{8DDD4753-7908-414D-9F76-A1C1F550A70C}" presName="descendantText" presStyleLbl="alignAccFollowNode1" presStyleIdx="0" presStyleCnt="2">
        <dgm:presLayoutVars>
          <dgm:bulletEnabled val="1"/>
        </dgm:presLayoutVars>
      </dgm:prSet>
      <dgm:spPr/>
    </dgm:pt>
    <dgm:pt modelId="{3DDC5941-1C5E-457D-A97A-A775DC207B2E}" type="pres">
      <dgm:prSet presAssocID="{7ACCB42C-D1CF-428B-9257-DE08E6D65CD3}" presName="sp" presStyleCnt="0"/>
      <dgm:spPr/>
    </dgm:pt>
    <dgm:pt modelId="{3896F027-F4D5-4050-B7E2-D724C6ECE98C}" type="pres">
      <dgm:prSet presAssocID="{2DB974AD-04A4-41E8-9210-C1B01D2FA731}" presName="linNode" presStyleCnt="0"/>
      <dgm:spPr/>
    </dgm:pt>
    <dgm:pt modelId="{800035F0-20DB-4050-9A06-1EBD1FF037A3}" type="pres">
      <dgm:prSet presAssocID="{2DB974AD-04A4-41E8-9210-C1B01D2FA73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110FAEF-7FB7-4D51-8206-F13647C4E6A5}" type="pres">
      <dgm:prSet presAssocID="{2DB974AD-04A4-41E8-9210-C1B01D2FA73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01C4804-9025-4433-84AC-AAD7C4C61A40}" type="presOf" srcId="{DDE5C73F-8D46-4916-8D24-1FB342D975FC}" destId="{D5F761DC-E0EA-40D9-94A2-5F3E99FEEFEC}" srcOrd="0" destOrd="2" presId="urn:microsoft.com/office/officeart/2005/8/layout/vList5"/>
    <dgm:cxn modelId="{545BA808-F7CA-4C60-B2B7-0634513A0C3E}" type="presOf" srcId="{8DDD4753-7908-414D-9F76-A1C1F550A70C}" destId="{DC4CB549-4B48-4B6C-B50A-4A1DEEBF6998}" srcOrd="0" destOrd="0" presId="urn:microsoft.com/office/officeart/2005/8/layout/vList5"/>
    <dgm:cxn modelId="{F11C3909-EC06-4191-A166-B9071EAC05BE}" srcId="{8DDD4753-7908-414D-9F76-A1C1F550A70C}" destId="{281F1A46-E33B-4473-B331-79E433DD5789}" srcOrd="0" destOrd="0" parTransId="{240EC159-58BC-42C7-B4A3-F1944B9AFB9F}" sibTransId="{B7ED3B65-92B9-41A8-9813-990823F03259}"/>
    <dgm:cxn modelId="{62D52C2E-B093-4A06-A3F9-DD4D29CFB85A}" srcId="{2DB974AD-04A4-41E8-9210-C1B01D2FA731}" destId="{38636637-D6DB-4FE1-8348-75F8529E9635}" srcOrd="1" destOrd="0" parTransId="{79341D44-BBA0-4BD3-B4B0-8B96ED9DBABD}" sibTransId="{B588CE8E-F5AD-47A3-B813-4264B69F3367}"/>
    <dgm:cxn modelId="{13B0703D-CDDE-4936-9DFF-A77F41CCD090}" type="presOf" srcId="{B6EAB826-8CC6-46C1-A7B6-1122AEDB0A5D}" destId="{D5F761DC-E0EA-40D9-94A2-5F3E99FEEFEC}" srcOrd="0" destOrd="1" presId="urn:microsoft.com/office/officeart/2005/8/layout/vList5"/>
    <dgm:cxn modelId="{FB2D763D-C5D8-481C-BFA7-11195E232589}" type="presOf" srcId="{09618A59-CA9F-4FF5-9658-A965D74989EE}" destId="{D5F761DC-E0EA-40D9-94A2-5F3E99FEEFEC}" srcOrd="0" destOrd="3" presId="urn:microsoft.com/office/officeart/2005/8/layout/vList5"/>
    <dgm:cxn modelId="{0C9FA83D-A702-4792-88B4-283EE1BC41F4}" type="presOf" srcId="{38636637-D6DB-4FE1-8348-75F8529E9635}" destId="{B110FAEF-7FB7-4D51-8206-F13647C4E6A5}" srcOrd="0" destOrd="1" presId="urn:microsoft.com/office/officeart/2005/8/layout/vList5"/>
    <dgm:cxn modelId="{04C85D62-3099-44B2-968A-8B80D9DF41CB}" type="presOf" srcId="{2DB974AD-04A4-41E8-9210-C1B01D2FA731}" destId="{800035F0-20DB-4050-9A06-1EBD1FF037A3}" srcOrd="0" destOrd="0" presId="urn:microsoft.com/office/officeart/2005/8/layout/vList5"/>
    <dgm:cxn modelId="{B0BB454E-021A-4195-9A5A-851F25A147E2}" srcId="{8DDD4753-7908-414D-9F76-A1C1F550A70C}" destId="{09618A59-CA9F-4FF5-9658-A965D74989EE}" srcOrd="3" destOrd="0" parTransId="{1A8FC828-6F69-4A87-B3A3-C40CD94E8510}" sibTransId="{DC0E3945-E8E2-406C-8C7A-E6A8BF249A41}"/>
    <dgm:cxn modelId="{91CE4B98-3B6D-43FF-BD87-CBC463109EC2}" type="presOf" srcId="{FE91239E-4A68-4561-A78F-35D3980FCF64}" destId="{916ABCEA-665E-4875-93E6-CE2B7BE8C1DB}" srcOrd="0" destOrd="0" presId="urn:microsoft.com/office/officeart/2005/8/layout/vList5"/>
    <dgm:cxn modelId="{F6C4EBC1-A8E0-42B5-98F5-668007BE7B9E}" type="presOf" srcId="{281F1A46-E33B-4473-B331-79E433DD5789}" destId="{D5F761DC-E0EA-40D9-94A2-5F3E99FEEFEC}" srcOrd="0" destOrd="0" presId="urn:microsoft.com/office/officeart/2005/8/layout/vList5"/>
    <dgm:cxn modelId="{C55D4DCB-6B6F-4C02-8698-383C8811EAC7}" srcId="{FE91239E-4A68-4561-A78F-35D3980FCF64}" destId="{8DDD4753-7908-414D-9F76-A1C1F550A70C}" srcOrd="0" destOrd="0" parTransId="{B5BBE8C1-FEA1-4951-94BD-051FABE88AC3}" sibTransId="{7ACCB42C-D1CF-428B-9257-DE08E6D65CD3}"/>
    <dgm:cxn modelId="{9ECA7AD2-0CFB-4E66-B93F-8E77E13242E0}" srcId="{8DDD4753-7908-414D-9F76-A1C1F550A70C}" destId="{DDE5C73F-8D46-4916-8D24-1FB342D975FC}" srcOrd="2" destOrd="0" parTransId="{400B5937-63E8-4835-A69C-014347508210}" sibTransId="{495AE4D5-A906-4AF3-9005-D04C6FA85418}"/>
    <dgm:cxn modelId="{EF2462DD-25C6-47B6-A8E7-EF120DD2AA3B}" type="presOf" srcId="{C618886C-328F-496F-B8A7-4FB472A9061C}" destId="{B110FAEF-7FB7-4D51-8206-F13647C4E6A5}" srcOrd="0" destOrd="0" presId="urn:microsoft.com/office/officeart/2005/8/layout/vList5"/>
    <dgm:cxn modelId="{D67441E7-B9D5-4B6C-A0E4-56832CC252D5}" srcId="{FE91239E-4A68-4561-A78F-35D3980FCF64}" destId="{2DB974AD-04A4-41E8-9210-C1B01D2FA731}" srcOrd="1" destOrd="0" parTransId="{76F6CBFE-4714-4005-8FDF-DB2B600B53E1}" sibTransId="{6638BD06-493F-4285-BAE4-3AF97ED8F9C5}"/>
    <dgm:cxn modelId="{0AABD0F3-CB73-4131-9053-2AD03B9BF05E}" srcId="{8DDD4753-7908-414D-9F76-A1C1F550A70C}" destId="{B6EAB826-8CC6-46C1-A7B6-1122AEDB0A5D}" srcOrd="1" destOrd="0" parTransId="{426295D9-3E7E-4119-8F9B-61CB1435AE2C}" sibTransId="{A264AFDA-23D3-434E-8C4A-56C41065082D}"/>
    <dgm:cxn modelId="{CF6987F4-ED88-4A48-8259-5CCC51F20BCF}" srcId="{2DB974AD-04A4-41E8-9210-C1B01D2FA731}" destId="{C618886C-328F-496F-B8A7-4FB472A9061C}" srcOrd="0" destOrd="0" parTransId="{1338B056-D4B3-412E-8344-5445217898E8}" sibTransId="{933488C3-2FB8-4383-93A1-0EB415B3095A}"/>
    <dgm:cxn modelId="{361B8241-0A75-43DF-9A0E-1731E7A7A7E7}" type="presParOf" srcId="{916ABCEA-665E-4875-93E6-CE2B7BE8C1DB}" destId="{FE911587-4305-48B7-ACED-B72B78E6A639}" srcOrd="0" destOrd="0" presId="urn:microsoft.com/office/officeart/2005/8/layout/vList5"/>
    <dgm:cxn modelId="{CAAB0AD5-3358-46F4-A390-7530EAC73CC2}" type="presParOf" srcId="{FE911587-4305-48B7-ACED-B72B78E6A639}" destId="{DC4CB549-4B48-4B6C-B50A-4A1DEEBF6998}" srcOrd="0" destOrd="0" presId="urn:microsoft.com/office/officeart/2005/8/layout/vList5"/>
    <dgm:cxn modelId="{1DE697B7-24C0-4CA8-BA93-20BB0A9EA5B2}" type="presParOf" srcId="{FE911587-4305-48B7-ACED-B72B78E6A639}" destId="{D5F761DC-E0EA-40D9-94A2-5F3E99FEEFEC}" srcOrd="1" destOrd="0" presId="urn:microsoft.com/office/officeart/2005/8/layout/vList5"/>
    <dgm:cxn modelId="{EC090DEA-5EAC-48D2-A6ED-5948400D7868}" type="presParOf" srcId="{916ABCEA-665E-4875-93E6-CE2B7BE8C1DB}" destId="{3DDC5941-1C5E-457D-A97A-A775DC207B2E}" srcOrd="1" destOrd="0" presId="urn:microsoft.com/office/officeart/2005/8/layout/vList5"/>
    <dgm:cxn modelId="{61AB9DFF-C0CC-49D3-924D-283A5DC4EF0D}" type="presParOf" srcId="{916ABCEA-665E-4875-93E6-CE2B7BE8C1DB}" destId="{3896F027-F4D5-4050-B7E2-D724C6ECE98C}" srcOrd="2" destOrd="0" presId="urn:microsoft.com/office/officeart/2005/8/layout/vList5"/>
    <dgm:cxn modelId="{4FE9213C-5586-4059-8371-A7FF15A5FE97}" type="presParOf" srcId="{3896F027-F4D5-4050-B7E2-D724C6ECE98C}" destId="{800035F0-20DB-4050-9A06-1EBD1FF037A3}" srcOrd="0" destOrd="0" presId="urn:microsoft.com/office/officeart/2005/8/layout/vList5"/>
    <dgm:cxn modelId="{121A74ED-E906-4159-9503-E411D530BBAF}" type="presParOf" srcId="{3896F027-F4D5-4050-B7E2-D724C6ECE98C}" destId="{B110FAEF-7FB7-4D51-8206-F13647C4E6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761DC-E0EA-40D9-94A2-5F3E99FEEFEC}">
      <dsp:nvSpPr>
        <dsp:cNvPr id="0" name=""/>
        <dsp:cNvSpPr/>
      </dsp:nvSpPr>
      <dsp:spPr>
        <a:xfrm rot="5400000">
          <a:off x="2529932" y="-638139"/>
          <a:ext cx="1417409" cy="304812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UNICEF HIV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 Data, and UNAIDS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World Bank Data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WHO-HIV</a:t>
          </a:r>
        </a:p>
      </dsp:txBody>
      <dsp:txXfrm rot="-5400000">
        <a:off x="1714573" y="246412"/>
        <a:ext cx="2978936" cy="1279025"/>
      </dsp:txXfrm>
    </dsp:sp>
    <dsp:sp modelId="{DC4CB549-4B48-4B6C-B50A-4A1DEEBF6998}">
      <dsp:nvSpPr>
        <dsp:cNvPr id="0" name=""/>
        <dsp:cNvSpPr/>
      </dsp:nvSpPr>
      <dsp:spPr>
        <a:xfrm>
          <a:off x="0" y="44"/>
          <a:ext cx="1714572" cy="17717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Databases:</a:t>
          </a:r>
          <a:endParaRPr lang="en-US" sz="2000" kern="1200" dirty="0"/>
        </a:p>
      </dsp:txBody>
      <dsp:txXfrm>
        <a:off x="83699" y="83743"/>
        <a:ext cx="1547174" cy="1604363"/>
      </dsp:txXfrm>
    </dsp:sp>
    <dsp:sp modelId="{B110FAEF-7FB7-4D51-8206-F13647C4E6A5}">
      <dsp:nvSpPr>
        <dsp:cNvPr id="0" name=""/>
        <dsp:cNvSpPr/>
      </dsp:nvSpPr>
      <dsp:spPr>
        <a:xfrm rot="5400000">
          <a:off x="2529932" y="1222210"/>
          <a:ext cx="1417409" cy="3048128"/>
        </a:xfrm>
        <a:prstGeom prst="round2SameRect">
          <a:avLst/>
        </a:prstGeom>
        <a:solidFill>
          <a:schemeClr val="accent5">
            <a:tint val="40000"/>
            <a:alpha val="90000"/>
            <a:hueOff val="-1422285"/>
            <a:satOff val="16484"/>
            <a:lumOff val="813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-1422285"/>
              <a:satOff val="16484"/>
              <a:lumOff val="8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 panose="020B0502020202020204"/>
            </a:rPr>
            <a:t>MY SQL</a:t>
          </a:r>
          <a:r>
            <a:rPr lang="en-US" sz="1900" kern="1200" dirty="0"/>
            <a:t>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Century Gothic" panose="020B0502020202020204"/>
            </a:rPr>
            <a:t>EXCEL</a:t>
          </a:r>
          <a:endParaRPr lang="en-US" sz="1900" kern="1200" dirty="0"/>
        </a:p>
      </dsp:txBody>
      <dsp:txXfrm rot="-5400000">
        <a:off x="1714573" y="2106761"/>
        <a:ext cx="2978936" cy="1279025"/>
      </dsp:txXfrm>
    </dsp:sp>
    <dsp:sp modelId="{800035F0-20DB-4050-9A06-1EBD1FF037A3}">
      <dsp:nvSpPr>
        <dsp:cNvPr id="0" name=""/>
        <dsp:cNvSpPr/>
      </dsp:nvSpPr>
      <dsp:spPr>
        <a:xfrm>
          <a:off x="0" y="1860394"/>
          <a:ext cx="1714572" cy="1771761"/>
        </a:xfrm>
        <a:prstGeom prst="roundRect">
          <a:avLst/>
        </a:prstGeom>
        <a:solidFill>
          <a:schemeClr val="accent5">
            <a:hueOff val="-1573990"/>
            <a:satOff val="12692"/>
            <a:lumOff val="117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Technnical</a:t>
          </a:r>
          <a:r>
            <a:rPr lang="en-US" sz="2000" kern="1200" dirty="0"/>
            <a:t> Tools :</a:t>
          </a:r>
        </a:p>
      </dsp:txBody>
      <dsp:txXfrm>
        <a:off x="83699" y="1944093"/>
        <a:ext cx="1547174" cy="1604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talog.worldbank.org/dataset/world-development-indicators" TargetMode="External"/><Relationship Id="rId2" Type="http://schemas.openxmlformats.org/officeDocument/2006/relationships/hyperlink" Target="https://www.unaids.org/sites/default/files/media_asset/2021_Global_AIDS_Update_e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ileadhiv.com/landscape/state-of-epidemic/?gclid=CjwKCAiA85efBhBbEiwAD7oLQIcgQbI8lc3TNMnDYI0TRn9ueUuucw8xwy9QqG9QOgq8kQWoeOkaoRoCeUAQAvD_BwE&amp;gclsrc=aw.ds" TargetMode="External"/><Relationship Id="rId4" Type="http://schemas.openxmlformats.org/officeDocument/2006/relationships/hyperlink" Target="https://www.unicef.org/publications/index_96790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248" y="90967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2901" y="6226685"/>
            <a:ext cx="10572000" cy="694862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       Module 4: Assignment (Team Digital Presentation Group2)</a:t>
            </a:r>
          </a:p>
          <a:p>
            <a:pPr>
              <a:lnSpc>
                <a:spcPct val="90000"/>
              </a:lnSpc>
            </a:pPr>
            <a:endParaRPr lang="en-US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70F81-8C15-F8CB-A066-C7904553EC5B}"/>
              </a:ext>
            </a:extLst>
          </p:cNvPr>
          <p:cNvSpPr txBox="1"/>
          <p:nvPr/>
        </p:nvSpPr>
        <p:spPr>
          <a:xfrm>
            <a:off x="447060" y="3740459"/>
            <a:ext cx="1042789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entury Gothic"/>
                <a:cs typeface="Helvetica"/>
              </a:rPr>
              <a:t>ITC 6000 </a:t>
            </a:r>
            <a:endParaRPr lang="en-US" sz="4000">
              <a:latin typeface="Century Gothic" panose="020B0502020202020204"/>
              <a:cs typeface="Helvetica"/>
            </a:endParaRPr>
          </a:p>
          <a:p>
            <a:r>
              <a:rPr lang="en-US" sz="4000" b="1" dirty="0">
                <a:latin typeface="Century Gothic"/>
                <a:cs typeface="Helvetica"/>
              </a:rPr>
              <a:t>Database Management Systems</a:t>
            </a:r>
            <a:r>
              <a:rPr lang="en-US" sz="3600" b="1" dirty="0">
                <a:latin typeface="Century Gothic"/>
                <a:cs typeface="Helvetica"/>
              </a:rPr>
              <a:t> </a:t>
            </a:r>
            <a:endParaRPr lang="en-US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C475-30B8-AE0F-9115-533B33AE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Final mother-to-child transmission rate</a:t>
            </a:r>
            <a:endParaRPr lang="en-US" dirty="0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2902CA7-3A9B-880F-6607-6EF1D07A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78" y="2413000"/>
            <a:ext cx="619389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7195A-C41E-18FA-1E4D-C75E2CF4A9B2}"/>
              </a:ext>
            </a:extLst>
          </p:cNvPr>
          <p:cNvSpPr txBox="1"/>
          <p:nvPr/>
        </p:nvSpPr>
        <p:spPr>
          <a:xfrm>
            <a:off x="354042" y="3071363"/>
            <a:ext cx="4406658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dirty="0"/>
              <a:t>Mother to child transmission rate increased from 2008 (3.2%) to 2009(4.3%)  and reached a peak of (5.11%)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8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8C33-4224-1E3C-54BD-CFD39F2E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59" y="382490"/>
            <a:ext cx="10571998" cy="970450"/>
          </a:xfrm>
        </p:spPr>
        <p:txBody>
          <a:bodyPr/>
          <a:lstStyle/>
          <a:p>
            <a:r>
              <a:rPr lang="en-US" sz="3000" b="0" dirty="0">
                <a:ea typeface="+mj-lt"/>
                <a:cs typeface="+mj-lt"/>
              </a:rPr>
              <a:t>Number of women (15 and older) living with HIV </a:t>
            </a:r>
            <a:endParaRPr lang="en-US" sz="2000" b="0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844958A-7B70-13BD-5068-DF1B9DA94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702" y="2416381"/>
            <a:ext cx="9663384" cy="4103775"/>
          </a:xfrm>
        </p:spPr>
      </p:pic>
    </p:spTree>
    <p:extLst>
      <p:ext uri="{BB962C8B-B14F-4D97-AF65-F5344CB8AC3E}">
        <p14:creationId xmlns:p14="http://schemas.microsoft.com/office/powerpoint/2010/main" val="284961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9436A-422E-C9BD-6798-82044FEF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Total Unemployment rate and population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8E4CA04-EF61-551A-0ACA-F51387A4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4" y="862837"/>
            <a:ext cx="5044213" cy="3152632"/>
          </a:xfrm>
          <a:prstGeom prst="rect">
            <a:avLst/>
          </a:prstGeo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0E7360D-B520-FA60-7F0F-B9525EA3B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1627" y="929876"/>
            <a:ext cx="5044213" cy="30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6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9233-548C-B9A4-F377-B5050CF9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Table 2 Attributes Country’s GDP</a:t>
            </a:r>
            <a:endParaRPr lang="en-US" dirty="0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77B89CA-37E9-CC2A-18E5-D14A44A0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730" y="2358873"/>
            <a:ext cx="10197991" cy="4053454"/>
          </a:xfrm>
        </p:spPr>
      </p:pic>
    </p:spTree>
    <p:extLst>
      <p:ext uri="{BB962C8B-B14F-4D97-AF65-F5344CB8AC3E}">
        <p14:creationId xmlns:p14="http://schemas.microsoft.com/office/powerpoint/2010/main" val="87222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7928-6736-38FD-6ECC-B749D39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the Table 1 and Table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2D85C-A89A-1DFD-49A2-F3496C3309AB}"/>
              </a:ext>
            </a:extLst>
          </p:cNvPr>
          <p:cNvSpPr txBox="1"/>
          <p:nvPr/>
        </p:nvSpPr>
        <p:spPr>
          <a:xfrm>
            <a:off x="7457385" y="2960249"/>
            <a:ext cx="40182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  <a:p>
            <a:endParaRPr lang="en-IN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DEAA66-0792-8B07-D7FF-C06E08A2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3" y="2247523"/>
            <a:ext cx="11261784" cy="43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AB80-9142-667C-C9D4-943219C6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Number of people living with HIV” by country population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833086B-F086-2552-5822-4BBE0128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2" y="2245790"/>
            <a:ext cx="11197579" cy="448060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0E0BC-99BF-C97A-9597-23F2B2EDF93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Lato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253073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10E1-5EEA-1C9D-AAD4-6454AC5D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95" y="310603"/>
            <a:ext cx="11513714" cy="970450"/>
          </a:xfrm>
        </p:spPr>
        <p:txBody>
          <a:bodyPr/>
          <a:lstStyle/>
          <a:p>
            <a:r>
              <a:rPr lang="en-US" sz="2500" b="0" dirty="0">
                <a:ea typeface="+mj-lt"/>
                <a:cs typeface="+mj-lt"/>
              </a:rPr>
              <a:t>Relation of Cases rate to a country’s GDP and unemployment rate</a:t>
            </a:r>
            <a:endParaRPr lang="en-US" sz="2500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E742C90-30E7-DD2A-DE49-B70454EF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2" y="2259411"/>
            <a:ext cx="5680451" cy="4341001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1B27F20-9D00-3BBD-FA6A-21B00B5B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30" y="2172473"/>
            <a:ext cx="5460519" cy="43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216F-7C69-ABBC-7AC0-D0848D2A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3495-CB22-96A4-11F9-1F7DD05E8B5B}"/>
              </a:ext>
            </a:extLst>
          </p:cNvPr>
          <p:cNvSpPr txBox="1"/>
          <p:nvPr/>
        </p:nvSpPr>
        <p:spPr>
          <a:xfrm>
            <a:off x="714166" y="2482896"/>
            <a:ext cx="8323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800" dirty="0"/>
              <a:t>We came to the conclusion that there were fewer new HIV infections when the unemployment rate rose. HIV infection rates rose when the unemployment rate fell.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Also we concluded that unemployment rate is not affected by HIV positive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Creating schemas, importing tables and joining tables using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Perform data visualization using SQL and MS EXCEL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2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2516-1F02-BCC0-C4E1-BAB382AA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48338-3774-5FF7-95B0-6842F44C6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67" y="2482896"/>
            <a:ext cx="10554574" cy="3873389"/>
          </a:xfrm>
        </p:spPr>
        <p:txBody>
          <a:bodyPr/>
          <a:lstStyle/>
          <a:p>
            <a:endParaRPr lang="en-US" dirty="0">
              <a:solidFill>
                <a:srgbClr val="D1D5DB"/>
              </a:solidFill>
              <a:latin typeface="Söhne"/>
              <a:ea typeface="Söhne"/>
              <a:cs typeface="Söhne"/>
            </a:endParaRPr>
          </a:p>
          <a:p>
            <a:r>
              <a:rPr lang="en-US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UNAIDS. (2021). Global AIDS update 2021. Retrieved from </a:t>
            </a:r>
            <a:r>
              <a:rPr lang="en-US" dirty="0">
                <a:latin typeface="Söhne"/>
                <a:ea typeface="Söhne"/>
                <a:cs typeface="Söhne"/>
                <a:hlinkClick r:id="rId2"/>
              </a:rPr>
              <a:t>https://www.unaids.org/sites/default/files/media_asset/2021_Global_AIDS_Update_en.pdf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World Bank. (2021). World development indicators 2021. Retrieved from </a:t>
            </a:r>
            <a:r>
              <a:rPr lang="en-US" u="sng" dirty="0">
                <a:ea typeface="+mn-lt"/>
                <a:cs typeface="+mn-lt"/>
                <a:hlinkClick r:id="rId3"/>
              </a:rPr>
              <a:t>https://datacatalog.worldbank.org/dataset/world-development-indicators</a:t>
            </a:r>
            <a:endParaRPr lang="en-US" dirty="0">
              <a:latin typeface="Söhne"/>
            </a:endParaRPr>
          </a:p>
          <a:p>
            <a:r>
              <a:rPr lang="en-US" dirty="0">
                <a:ea typeface="+mn-lt"/>
                <a:cs typeface="+mn-lt"/>
              </a:rPr>
              <a:t>UNICEF. (2021). Children and AIDS: Seventh stocktaking report 2021. Retrieved from </a:t>
            </a:r>
            <a:r>
              <a:rPr lang="en-US" u="sng" dirty="0">
                <a:ea typeface="+mn-lt"/>
                <a:cs typeface="+mn-lt"/>
                <a:hlinkClick r:id="rId4"/>
              </a:rPr>
              <a:t>https://www.unicef.org/publications/index_96790.html</a:t>
            </a:r>
            <a:endParaRPr lang="en-US" u="sng" dirty="0">
              <a:latin typeface="Century Gothic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https://www.gileadhiv.com/landscape/state-of-epidemic/?gclid=CjwKCAiA85efBhBbEiwAD7oLQIcgQbI8lc3TNMnDYI0TRn9ueUuucw8xwy9QqG9QOgq8kQWoeOkaoRoCeUAQAvD_BwE&amp;gclsrc=aw.ds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u="sng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Söhne"/>
            </a:endParaRPr>
          </a:p>
          <a:p>
            <a:pPr marL="0" indent="0">
              <a:buNone/>
            </a:pPr>
            <a:endParaRPr lang="en-US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5874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46E1-F803-BB80-4BB7-7563F2F7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80583"/>
            <a:ext cx="10571998" cy="970450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50196C-0515-0BFE-499C-0E0610517E8F}"/>
              </a:ext>
            </a:extLst>
          </p:cNvPr>
          <p:cNvGrpSpPr/>
          <p:nvPr/>
        </p:nvGrpSpPr>
        <p:grpSpPr>
          <a:xfrm rot="2488815">
            <a:off x="-2192" y="2806969"/>
            <a:ext cx="384504" cy="3198713"/>
            <a:chOff x="-16860" y="3025685"/>
            <a:chExt cx="384504" cy="319871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ADF5138-B035-5ABC-E54D-4E39690C018B}"/>
                </a:ext>
              </a:extLst>
            </p:cNvPr>
            <p:cNvSpPr/>
            <p:nvPr/>
          </p:nvSpPr>
          <p:spPr>
            <a:xfrm rot="21441899">
              <a:off x="-16860" y="3025685"/>
              <a:ext cx="361608" cy="1595653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63DD44D5-0B24-4586-5834-A9D0C2C5FDBE}"/>
                </a:ext>
              </a:extLst>
            </p:cNvPr>
            <p:cNvSpPr/>
            <p:nvPr/>
          </p:nvSpPr>
          <p:spPr>
            <a:xfrm rot="10800000">
              <a:off x="6036" y="4628745"/>
              <a:ext cx="361608" cy="1595653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06EFC92-2FF3-BA7A-12AD-4EBA7EC5A62B}"/>
              </a:ext>
            </a:extLst>
          </p:cNvPr>
          <p:cNvSpPr/>
          <p:nvPr/>
        </p:nvSpPr>
        <p:spPr>
          <a:xfrm>
            <a:off x="-90573" y="4167055"/>
            <a:ext cx="583096" cy="62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68FAB6E-2C07-DC74-F1F3-10472B234626}"/>
              </a:ext>
            </a:extLst>
          </p:cNvPr>
          <p:cNvSpPr/>
          <p:nvPr/>
        </p:nvSpPr>
        <p:spPr>
          <a:xfrm>
            <a:off x="-2362202" y="2335235"/>
            <a:ext cx="4654827" cy="4142182"/>
          </a:xfrm>
          <a:prstGeom prst="arc">
            <a:avLst>
              <a:gd name="adj1" fmla="val 16200000"/>
              <a:gd name="adj2" fmla="val 5355226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935D8F-ED74-1C52-8D21-7C1A8E583334}"/>
              </a:ext>
            </a:extLst>
          </p:cNvPr>
          <p:cNvSpPr/>
          <p:nvPr/>
        </p:nvSpPr>
        <p:spPr>
          <a:xfrm>
            <a:off x="1364974" y="2671354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48994A-4D1D-1E89-AEE5-6AA0BF1F8748}"/>
              </a:ext>
            </a:extLst>
          </p:cNvPr>
          <p:cNvSpPr txBox="1"/>
          <p:nvPr/>
        </p:nvSpPr>
        <p:spPr>
          <a:xfrm>
            <a:off x="1888624" y="2482898"/>
            <a:ext cx="3717045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 dirty="0">
                <a:latin typeface="+mj-lt"/>
                <a:cs typeface="Times New Roman"/>
              </a:rPr>
              <a:t>Introduction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B7C34B-F858-1173-3A2A-3864C211566A}"/>
              </a:ext>
            </a:extLst>
          </p:cNvPr>
          <p:cNvSpPr/>
          <p:nvPr/>
        </p:nvSpPr>
        <p:spPr>
          <a:xfrm>
            <a:off x="1778719" y="3209867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175E1B-A3FB-DD29-A338-2E3EBDB3E233}"/>
              </a:ext>
            </a:extLst>
          </p:cNvPr>
          <p:cNvSpPr txBox="1"/>
          <p:nvPr/>
        </p:nvSpPr>
        <p:spPr>
          <a:xfrm>
            <a:off x="2314086" y="3231666"/>
            <a:ext cx="4073462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300" dirty="0">
                <a:latin typeface="+mj-lt"/>
                <a:cs typeface="Times New Roman"/>
              </a:rPr>
              <a:t>Database resources </a:t>
            </a:r>
          </a:p>
          <a:p>
            <a:endParaRPr lang="en-IN" sz="2300" dirty="0">
              <a:latin typeface="+mj-lt"/>
              <a:cs typeface="Times New Roman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2CAF1B-1F13-939C-1A1A-41CE944DD1B3}"/>
              </a:ext>
            </a:extLst>
          </p:cNvPr>
          <p:cNvSpPr/>
          <p:nvPr/>
        </p:nvSpPr>
        <p:spPr>
          <a:xfrm>
            <a:off x="2062983" y="3949444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6C52E9-DDB9-3A2F-860E-23E14CF26D0F}"/>
              </a:ext>
            </a:extLst>
          </p:cNvPr>
          <p:cNvSpPr txBox="1"/>
          <p:nvPr/>
        </p:nvSpPr>
        <p:spPr>
          <a:xfrm>
            <a:off x="2607597" y="4035397"/>
            <a:ext cx="5094254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300" dirty="0">
                <a:latin typeface="+mj-lt"/>
                <a:cs typeface="Times New Roman"/>
              </a:rPr>
              <a:t>Creating databases and tables 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2BC103-C0B4-BDBC-8094-64F844BA40D3}"/>
              </a:ext>
            </a:extLst>
          </p:cNvPr>
          <p:cNvSpPr/>
          <p:nvPr/>
        </p:nvSpPr>
        <p:spPr>
          <a:xfrm>
            <a:off x="1980198" y="4845029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66BFC-2EC5-B024-4C09-C1DF865A9525}"/>
              </a:ext>
            </a:extLst>
          </p:cNvPr>
          <p:cNvSpPr/>
          <p:nvPr/>
        </p:nvSpPr>
        <p:spPr>
          <a:xfrm>
            <a:off x="1558746" y="5543058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FC741B-0206-737A-36DE-6F54D41FF5A5}"/>
              </a:ext>
            </a:extLst>
          </p:cNvPr>
          <p:cNvSpPr txBox="1"/>
          <p:nvPr/>
        </p:nvSpPr>
        <p:spPr>
          <a:xfrm>
            <a:off x="2067612" y="5544007"/>
            <a:ext cx="7036795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300" dirty="0">
                <a:cs typeface="Times New Roman"/>
              </a:rPr>
              <a:t>Joining the Tables and relations </a:t>
            </a:r>
          </a:p>
          <a:p>
            <a:endParaRPr lang="en-IN" sz="23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2EB7045-E3E4-8119-8787-C2258C0D8280}"/>
              </a:ext>
            </a:extLst>
          </p:cNvPr>
          <p:cNvSpPr/>
          <p:nvPr/>
        </p:nvSpPr>
        <p:spPr>
          <a:xfrm>
            <a:off x="817442" y="6099977"/>
            <a:ext cx="389938" cy="38611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000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32E7D-CB36-DEA4-E6EA-DFB882644004}"/>
              </a:ext>
            </a:extLst>
          </p:cNvPr>
          <p:cNvSpPr txBox="1"/>
          <p:nvPr/>
        </p:nvSpPr>
        <p:spPr>
          <a:xfrm>
            <a:off x="1279271" y="6213814"/>
            <a:ext cx="4073462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300" dirty="0">
                <a:latin typeface="+mj-lt"/>
                <a:cs typeface="Times New Roman"/>
              </a:rPr>
              <a:t>Key Takeaways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A47C5E-1C34-A0AF-2D96-AC45C1488DBF}"/>
              </a:ext>
            </a:extLst>
          </p:cNvPr>
          <p:cNvSpPr txBox="1"/>
          <p:nvPr/>
        </p:nvSpPr>
        <p:spPr>
          <a:xfrm>
            <a:off x="2610543" y="4844096"/>
            <a:ext cx="6373838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300" dirty="0">
                <a:latin typeface="+mj-lt"/>
                <a:cs typeface="Times New Roman"/>
              </a:rPr>
              <a:t>Trends and Patterns</a:t>
            </a:r>
            <a:endParaRPr lang="en-US" sz="23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442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  <p:bldP spid="22" grpId="0" animBg="1"/>
      <p:bldP spid="23" grpId="0"/>
      <p:bldP spid="24" grpId="0" animBg="1"/>
      <p:bldP spid="14" grpId="0"/>
      <p:bldP spid="18" grpId="0" animBg="1"/>
      <p:bldP spid="27" grpId="0" animBg="1"/>
      <p:bldP spid="33" grpId="0"/>
      <p:bldP spid="41" grpId="0" animBg="1"/>
      <p:bldP spid="43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D262-C590-2322-19A8-1602D979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 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BCD57E-075B-6E75-D5E5-F1533FE4A146}"/>
              </a:ext>
            </a:extLst>
          </p:cNvPr>
          <p:cNvSpPr/>
          <p:nvPr/>
        </p:nvSpPr>
        <p:spPr>
          <a:xfrm>
            <a:off x="5430252" y="3410422"/>
            <a:ext cx="762000" cy="858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7E6800-7DE2-4069-7D05-1B037C458C57}"/>
              </a:ext>
            </a:extLst>
          </p:cNvPr>
          <p:cNvCxnSpPr/>
          <p:nvPr/>
        </p:nvCxnSpPr>
        <p:spPr>
          <a:xfrm flipV="1">
            <a:off x="6192253" y="3849575"/>
            <a:ext cx="761999" cy="80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B7D20A-BE5D-FFC0-5EBF-CB1CDB1C0F2A}"/>
              </a:ext>
            </a:extLst>
          </p:cNvPr>
          <p:cNvCxnSpPr>
            <a:cxnSpLocks/>
          </p:cNvCxnSpPr>
          <p:nvPr/>
        </p:nvCxnSpPr>
        <p:spPr>
          <a:xfrm flipV="1">
            <a:off x="4668252" y="3841553"/>
            <a:ext cx="761999" cy="80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ABEBCD-57E2-385B-484B-2C4D0CABD9D5}"/>
              </a:ext>
            </a:extLst>
          </p:cNvPr>
          <p:cNvCxnSpPr>
            <a:cxnSpLocks/>
          </p:cNvCxnSpPr>
          <p:nvPr/>
        </p:nvCxnSpPr>
        <p:spPr>
          <a:xfrm flipH="1" flipV="1">
            <a:off x="6946230" y="3641027"/>
            <a:ext cx="8021" cy="5293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20F5FB-1AD6-51EA-16A3-8A76FDCB3D27}"/>
              </a:ext>
            </a:extLst>
          </p:cNvPr>
          <p:cNvCxnSpPr>
            <a:cxnSpLocks/>
          </p:cNvCxnSpPr>
          <p:nvPr/>
        </p:nvCxnSpPr>
        <p:spPr>
          <a:xfrm flipH="1" flipV="1">
            <a:off x="4644187" y="3624985"/>
            <a:ext cx="8021" cy="5293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13DA37-DE6F-6751-26CD-D0AC42048EAC}"/>
              </a:ext>
            </a:extLst>
          </p:cNvPr>
          <p:cNvCxnSpPr/>
          <p:nvPr/>
        </p:nvCxnSpPr>
        <p:spPr>
          <a:xfrm flipH="1">
            <a:off x="3864644" y="3615459"/>
            <a:ext cx="7860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D6853-0892-1910-B42C-E09D0ED4095D}"/>
              </a:ext>
            </a:extLst>
          </p:cNvPr>
          <p:cNvCxnSpPr>
            <a:cxnSpLocks/>
          </p:cNvCxnSpPr>
          <p:nvPr/>
        </p:nvCxnSpPr>
        <p:spPr>
          <a:xfrm flipH="1">
            <a:off x="3880685" y="4160890"/>
            <a:ext cx="7860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0FE9BB-66CB-F8E9-CE63-CA1DFCC28039}"/>
              </a:ext>
            </a:extLst>
          </p:cNvPr>
          <p:cNvCxnSpPr>
            <a:cxnSpLocks/>
          </p:cNvCxnSpPr>
          <p:nvPr/>
        </p:nvCxnSpPr>
        <p:spPr>
          <a:xfrm flipV="1">
            <a:off x="6952746" y="3631503"/>
            <a:ext cx="609600" cy="1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771DF6-2779-F593-AAD9-41BBE7F139F2}"/>
              </a:ext>
            </a:extLst>
          </p:cNvPr>
          <p:cNvCxnSpPr>
            <a:cxnSpLocks/>
          </p:cNvCxnSpPr>
          <p:nvPr/>
        </p:nvCxnSpPr>
        <p:spPr>
          <a:xfrm flipV="1">
            <a:off x="6952745" y="4160890"/>
            <a:ext cx="609601" cy="1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9B2E14-DD16-702E-AD88-297ECE588698}"/>
              </a:ext>
            </a:extLst>
          </p:cNvPr>
          <p:cNvSpPr/>
          <p:nvPr/>
        </p:nvSpPr>
        <p:spPr>
          <a:xfrm>
            <a:off x="1149733" y="3931260"/>
            <a:ext cx="2186191" cy="3280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22F99A-476B-DBBE-A5E0-BD653D87EC20}"/>
              </a:ext>
            </a:extLst>
          </p:cNvPr>
          <p:cNvSpPr/>
          <p:nvPr/>
        </p:nvSpPr>
        <p:spPr>
          <a:xfrm>
            <a:off x="7930850" y="3995124"/>
            <a:ext cx="2302042" cy="3288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83BE45-FBA7-E63F-6CF2-6F178188E005}"/>
              </a:ext>
            </a:extLst>
          </p:cNvPr>
          <p:cNvSpPr/>
          <p:nvPr/>
        </p:nvSpPr>
        <p:spPr>
          <a:xfrm>
            <a:off x="1151925" y="3418743"/>
            <a:ext cx="2294021" cy="3208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F2F2F2"/>
                </a:solidFill>
              </a:rPr>
              <a:t>Venkatesh Guri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F74C2-C362-8219-F5BE-B253C2810CB5}"/>
              </a:ext>
            </a:extLst>
          </p:cNvPr>
          <p:cNvSpPr txBox="1"/>
          <p:nvPr/>
        </p:nvSpPr>
        <p:spPr>
          <a:xfrm>
            <a:off x="7844929" y="3944314"/>
            <a:ext cx="2586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Kalyan Kumar </a:t>
            </a:r>
            <a:r>
              <a:rPr lang="en-US" dirty="0" err="1"/>
              <a:t>Bhogi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93BF6-527F-AC1A-0D08-44EA4C519B19}"/>
              </a:ext>
            </a:extLst>
          </p:cNvPr>
          <p:cNvSpPr txBox="1"/>
          <p:nvPr/>
        </p:nvSpPr>
        <p:spPr>
          <a:xfrm>
            <a:off x="1720097" y="3908369"/>
            <a:ext cx="1644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Tejaswini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64E57-854E-EF18-7954-321129C4CE6F}"/>
              </a:ext>
            </a:extLst>
          </p:cNvPr>
          <p:cNvSpPr txBox="1"/>
          <p:nvPr/>
        </p:nvSpPr>
        <p:spPr>
          <a:xfrm>
            <a:off x="7927559" y="3438152"/>
            <a:ext cx="16443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Lystra</a:t>
            </a: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34916C33-9C1A-2C98-20ED-165BD274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69" y="3519002"/>
            <a:ext cx="677190" cy="5936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5A243B-061B-12CA-D2DA-3A8E95173BFD}"/>
              </a:ext>
            </a:extLst>
          </p:cNvPr>
          <p:cNvSpPr txBox="1"/>
          <p:nvPr/>
        </p:nvSpPr>
        <p:spPr>
          <a:xfrm>
            <a:off x="809218" y="4779147"/>
            <a:ext cx="91660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HIV data for Asian Countries from 2008 to 2017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Countries </a:t>
            </a:r>
            <a:r>
              <a:rPr lang="en-US" dirty="0">
                <a:ea typeface="+mn-lt"/>
                <a:cs typeface="+mn-lt"/>
              </a:rPr>
              <a:t>population, GDP per capita, and unemployment data from 2008 to 2017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873E39-9970-F8E2-6250-C80E0D8D798B}"/>
              </a:ext>
            </a:extLst>
          </p:cNvPr>
          <p:cNvSpPr/>
          <p:nvPr/>
        </p:nvSpPr>
        <p:spPr>
          <a:xfrm>
            <a:off x="7844584" y="3469064"/>
            <a:ext cx="2294021" cy="3208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27DEFD6-00C1-17A0-00AA-7DA0B4FE7E43}"/>
              </a:ext>
            </a:extLst>
          </p:cNvPr>
          <p:cNvSpPr txBox="1"/>
          <p:nvPr/>
        </p:nvSpPr>
        <p:spPr>
          <a:xfrm>
            <a:off x="1008212" y="2386640"/>
            <a:ext cx="655427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HIV DATA FOR ASIAN COUNTRIES </a:t>
            </a:r>
          </a:p>
        </p:txBody>
      </p:sp>
    </p:spTree>
    <p:extLst>
      <p:ext uri="{BB962C8B-B14F-4D97-AF65-F5344CB8AC3E}">
        <p14:creationId xmlns:p14="http://schemas.microsoft.com/office/powerpoint/2010/main" val="333638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2681-4A93-1AF8-2AD3-F5615B22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Data resources  &amp; Tools</a:t>
            </a: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598490DA-2A6A-48DE-914C-B395C9EF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2319866"/>
            <a:ext cx="5285999" cy="388225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248A063-58C6-3086-877B-5358AEE2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05" y="3021273"/>
            <a:ext cx="2428575" cy="2483272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B5833197-2C2B-49D9-374A-B1DEEBA8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6" y="2551105"/>
            <a:ext cx="2361220" cy="171549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F8B3FE9C-0CF9-7BBD-6D9E-33E56CD2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086" y="4580433"/>
            <a:ext cx="2361220" cy="1239640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graphicFrame>
        <p:nvGraphicFramePr>
          <p:cNvPr id="14" name="TextBox 11">
            <a:extLst>
              <a:ext uri="{FF2B5EF4-FFF2-40B4-BE49-F238E27FC236}">
                <a16:creationId xmlns:a16="http://schemas.microsoft.com/office/drawing/2014/main" id="{FD072BA3-703C-2820-C2FF-948890606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819597"/>
              </p:ext>
            </p:extLst>
          </p:nvPr>
        </p:nvGraphicFramePr>
        <p:xfrm>
          <a:off x="818713" y="2413000"/>
          <a:ext cx="4762701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7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2623-4802-B439-C7FB-8601E2A2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3" y="968556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Creating Data Sets and Database</a:t>
            </a:r>
          </a:p>
          <a:p>
            <a:endParaRPr lang="en-US" dirty="0"/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A53852-769D-5AA1-C793-8AADF7AF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9" y="4936557"/>
            <a:ext cx="9413309" cy="179194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986492-70CE-C0D8-B700-D2243AAF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00" y="3643698"/>
            <a:ext cx="9421482" cy="117082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8DB64613-BBBF-CE6A-D359-3E94E7BA8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19" y="2311344"/>
            <a:ext cx="9423746" cy="122279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937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DF752-EA5C-0224-71A7-C37993C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Creating tables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B7A33C2-E582-E023-7E14-F5CDD7C76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417" y="176203"/>
            <a:ext cx="7159122" cy="63827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00199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CE91EE-EF14-4448-F9A9-5D856F85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8" y="447188"/>
            <a:ext cx="10571998" cy="970450"/>
          </a:xfrm>
        </p:spPr>
        <p:txBody>
          <a:bodyPr/>
          <a:lstStyle/>
          <a:p>
            <a:r>
              <a:rPr lang="en-US" dirty="0"/>
              <a:t>Creating trend graphs within Attributes 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28EA052-61FA-176F-4294-A551C5C53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005" y="2286984"/>
            <a:ext cx="10419029" cy="4089397"/>
          </a:xfrm>
        </p:spPr>
      </p:pic>
    </p:spTree>
    <p:extLst>
      <p:ext uri="{BB962C8B-B14F-4D97-AF65-F5344CB8AC3E}">
        <p14:creationId xmlns:p14="http://schemas.microsoft.com/office/powerpoint/2010/main" val="63871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DF34-28F9-03C0-0F17-90874CB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Number of people living with HIV</a:t>
            </a:r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8ECB8A0-1BB9-384B-880F-A2B1D23450A3}"/>
              </a:ext>
            </a:extLst>
          </p:cNvPr>
          <p:cNvSpPr/>
          <p:nvPr/>
        </p:nvSpPr>
        <p:spPr>
          <a:xfrm rot="2449509">
            <a:off x="7558081" y="2022359"/>
            <a:ext cx="4231407" cy="4318260"/>
          </a:xfrm>
          <a:prstGeom prst="wedgeEllipseCallou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/>
              <a:t> </a:t>
            </a:r>
          </a:p>
          <a:p>
            <a:br>
              <a:rPr lang="en-US" sz="1800"/>
            </a:br>
            <a:endParaRPr lang="en-IN" sz="1800"/>
          </a:p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87CDD-43E8-BC7D-E111-1AACF316DDE9}"/>
              </a:ext>
            </a:extLst>
          </p:cNvPr>
          <p:cNvSpPr txBox="1"/>
          <p:nvPr/>
        </p:nvSpPr>
        <p:spPr>
          <a:xfrm>
            <a:off x="8430523" y="3349924"/>
            <a:ext cx="28161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Total HIV cases in Asia has seen a steady rise to a count of 2600000 in 2017 from 1000000 in 2008</a:t>
            </a:r>
          </a:p>
        </p:txBody>
      </p:sp>
      <p:pic>
        <p:nvPicPr>
          <p:cNvPr id="5" name="Picture 3" descr="Chart&#10;&#10;Description automatically generated">
            <a:extLst>
              <a:ext uri="{FF2B5EF4-FFF2-40B4-BE49-F238E27FC236}">
                <a16:creationId xmlns:a16="http://schemas.microsoft.com/office/drawing/2014/main" id="{2EF2043F-DFCC-C1BC-0DC1-A0D9229B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06" y="2273237"/>
            <a:ext cx="6169592" cy="4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7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2F57-1226-44F5-5D12-2C459197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485" y="1391729"/>
            <a:ext cx="3863284" cy="94449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0"/>
              </a:spcBef>
            </a:pPr>
            <a:r>
              <a:rPr lang="en-US" sz="2700" dirty="0">
                <a:ea typeface="+mj-lt"/>
                <a:cs typeface="+mj-lt"/>
              </a:rPr>
              <a:t>Trend Graphs: </a:t>
            </a:r>
            <a:br>
              <a:rPr lang="en-US" sz="2700" dirty="0">
                <a:ea typeface="+mj-lt"/>
                <a:cs typeface="+mj-lt"/>
              </a:rPr>
            </a:br>
            <a:r>
              <a:rPr lang="en-US" sz="2700" dirty="0">
                <a:ea typeface="+mj-lt"/>
                <a:cs typeface="+mj-lt"/>
              </a:rPr>
              <a:t>Percent (%) of pregnant women with known HIV status</a:t>
            </a:r>
            <a:endParaRPr lang="en-US" sz="3500" dirty="0"/>
          </a:p>
          <a:p>
            <a:pPr algn="ctr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2C5CD40-74D5-8C23-68E4-6D8E3941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3" y="1290662"/>
            <a:ext cx="6785384" cy="397474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247070-2CE7-2166-B211-70F02316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258" y="2492007"/>
            <a:ext cx="3575737" cy="40166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err="1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BFF3E-0AC6-39C1-FF03-E91ED57B19D4}"/>
              </a:ext>
            </a:extLst>
          </p:cNvPr>
          <p:cNvSpPr txBox="1"/>
          <p:nvPr/>
        </p:nvSpPr>
        <p:spPr>
          <a:xfrm>
            <a:off x="767391" y="2641839"/>
            <a:ext cx="2264433" cy="23021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5F4D8B-F5B5-1B84-939D-1AB986523A0D}"/>
              </a:ext>
            </a:extLst>
          </p:cNvPr>
          <p:cNvSpPr txBox="1">
            <a:spLocks/>
          </p:cNvSpPr>
          <p:nvPr/>
        </p:nvSpPr>
        <p:spPr>
          <a:xfrm>
            <a:off x="8079923" y="1644771"/>
            <a:ext cx="3863284" cy="944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spcBef>
                <a:spcPts val="0"/>
              </a:spcBef>
              <a:buFont typeface="Arial"/>
              <a:buChar char="•"/>
            </a:pPr>
            <a:endParaRPr lang="en-US" sz="1500" b="0" dirty="0"/>
          </a:p>
          <a:p>
            <a:pPr algn="ctr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7C4475-78B5-28E7-7000-B394751245BF}"/>
              </a:ext>
            </a:extLst>
          </p:cNvPr>
          <p:cNvSpPr txBox="1">
            <a:spLocks/>
          </p:cNvSpPr>
          <p:nvPr/>
        </p:nvSpPr>
        <p:spPr>
          <a:xfrm>
            <a:off x="8166187" y="4498677"/>
            <a:ext cx="3863284" cy="944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2300" b="0" dirty="0"/>
              <a:t>Pregnant women count with HIV has increased enormously from 2009 to 2010 and reduced to a value of 4.7 in 2012. Overall from 2008 to 2017 there isn't considerable change.</a:t>
            </a:r>
          </a:p>
          <a:p>
            <a:pPr algn="ctr"/>
            <a:endParaRPr lang="en-US" sz="2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60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273</TotalTime>
  <Words>446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Century Gothic</vt:lpstr>
      <vt:lpstr>Lato Extended</vt:lpstr>
      <vt:lpstr>Söhne</vt:lpstr>
      <vt:lpstr>Times New Roman</vt:lpstr>
      <vt:lpstr>Wingdings 2</vt:lpstr>
      <vt:lpstr>Quotable</vt:lpstr>
      <vt:lpstr>       Module 4: Assignment (Team Digital Presentation Group2) </vt:lpstr>
      <vt:lpstr>Agenda</vt:lpstr>
      <vt:lpstr>Introduction </vt:lpstr>
      <vt:lpstr>Data resources  &amp; Tools</vt:lpstr>
      <vt:lpstr>Creating Data Sets and Database </vt:lpstr>
      <vt:lpstr>Creating tables </vt:lpstr>
      <vt:lpstr>Creating trend graphs within Attributes </vt:lpstr>
      <vt:lpstr>Number of people living with HIV</vt:lpstr>
      <vt:lpstr>Trend Graphs:  Percent (%) of pregnant women with known HIV status </vt:lpstr>
      <vt:lpstr>Final mother-to-child transmission rate</vt:lpstr>
      <vt:lpstr>Number of women (15 and older) living with HIV </vt:lpstr>
      <vt:lpstr>Total Unemployment rate and population</vt:lpstr>
      <vt:lpstr>Table 2 Attributes Country’s GDP</vt:lpstr>
      <vt:lpstr>Joining the Table 1 and Table 2</vt:lpstr>
      <vt:lpstr>Number of people living with HIV” by country population</vt:lpstr>
      <vt:lpstr>Relation of Cases rate to a country’s GDP and unemployment rate</vt:lpstr>
      <vt:lpstr>Key findings 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Nikhil Digala</dc:creator>
  <cp:lastModifiedBy>guri venkatesh</cp:lastModifiedBy>
  <cp:revision>1165</cp:revision>
  <dcterms:created xsi:type="dcterms:W3CDTF">2023-02-04T23:21:11Z</dcterms:created>
  <dcterms:modified xsi:type="dcterms:W3CDTF">2023-02-10T23:02:21Z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